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image" Target="../media/image15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e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eg"/><Relationship Id="rId3" Type="http://schemas.openxmlformats.org/officeDocument/2006/relationships/image" Target="../media/image4.png"/><Relationship Id="rId4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image" Target="../media/image8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image" Target="../media/image1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hree Features of Covid-1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Three Features of Covid-19</a:t>
            </a:r>
          </a:p>
        </p:txBody>
      </p:sp>
      <p:sp>
        <p:nvSpPr>
          <p:cNvPr id="120" name="Infe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Infection </a:t>
            </a:r>
          </a:p>
          <a:p>
            <a:pPr/>
            <a:r>
              <a:t>Disproportionate Effects</a:t>
            </a:r>
          </a:p>
          <a:p>
            <a:pPr/>
            <a:r>
              <a:t>Long Covid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727" t="0" r="20727" b="0"/>
          <a:stretch>
            <a:fillRect/>
          </a:stretch>
        </p:blipFill>
        <p:spPr>
          <a:xfrm>
            <a:off x="12496800" y="1068296"/>
            <a:ext cx="10223500" cy="11595101"/>
          </a:xfrm>
          <a:prstGeom prst="rect">
            <a:avLst/>
          </a:prstGeom>
        </p:spPr>
      </p:pic>
      <p:sp>
        <p:nvSpPr>
          <p:cNvPr id="149" name="Disproportionate Impacts of Covid-1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Disproportionate Impacts of Covid-19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" name="Total deaths and cases by age group"/>
          <p:cNvGraphicFramePr/>
          <p:nvPr/>
        </p:nvGraphicFramePr>
        <p:xfrm>
          <a:off x="661674" y="-50038"/>
          <a:ext cx="23552104" cy="13065176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{2708684C-4D16-4618-839F-0558EEFCDFE6}</a:tableStyleId>
              </a:tblPr>
              <a:tblGrid>
                <a:gridCol w="4521200"/>
                <a:gridCol w="5166518"/>
                <a:gridCol w="4621578"/>
                <a:gridCol w="4588979"/>
                <a:gridCol w="4558518"/>
              </a:tblGrid>
              <a:tr h="863600">
                <a:tc gridSpan="5"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</a:rPr>
                        <a:t>Total deaths and cases by age group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77732">
                <a:tc>
                  <a:txBody>
                    <a:bodyPr/>
                    <a:lstStyle/>
                    <a:p>
                      <a:pPr algn="l">
                        <a:spcBef>
                          <a:spcPts val="5900"/>
                        </a:spcBef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</a:rPr>
                        <a:t>https://covid.cdc.gov/covid-data-tracker/#demographics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custDash>
                        <a:ds d="200000" sp="200000"/>
                      </a:custDash>
                      <a:miter lim="400000"/>
                    </a:lnR>
                    <a:lnT w="12700">
                      <a:miter lim="400000"/>
                    </a:lnT>
                    <a:lnB w="254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1" sz="50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custDash>
                        <a:ds d="200000" sp="200000"/>
                      </a:custDash>
                      <a:miter lim="400000"/>
                    </a:lnL>
                    <a:lnT w="12700">
                      <a:miter lim="400000"/>
                    </a:lnT>
                    <a:lnB w="254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1" sz="50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  <a:lnB w="254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1" sz="50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  <a:lnB w="254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1" sz="50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2540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164465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Age Group</a:t>
                      </a:r>
                    </a:p>
                  </a:txBody>
                  <a:tcPr marL="50800" marR="50800" marT="50800" marB="50800" anchor="ctr" anchorCtr="0" horzOverflow="overflow">
                    <a:lnT w="25400">
                      <a:solidFill>
                        <a:srgbClr val="FFFFFF"/>
                      </a:solidFill>
                      <a:miter lim="400000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Percent of US population</a:t>
                      </a:r>
                    </a:p>
                  </a:txBody>
                  <a:tcPr marL="50800" marR="50800" marT="50800" marB="50800" anchor="ctr" anchorCtr="0" horzOverflow="overflow">
                    <a:lnT w="25400">
                      <a:solidFill>
                        <a:srgbClr val="FFFFFF"/>
                      </a:solidFill>
                      <a:miter lim="400000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Percent of cases</a:t>
                      </a:r>
                    </a:p>
                  </a:txBody>
                  <a:tcPr marL="50800" marR="50800" marT="50800" marB="50800" anchor="ctr" anchorCtr="0" horzOverflow="overflow">
                    <a:lnT w="25400">
                      <a:solidFill>
                        <a:srgbClr val="FFFFFF"/>
                      </a:solidFill>
                      <a:miter lim="400000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Percentage of deaths</a:t>
                      </a:r>
                    </a:p>
                  </a:txBody>
                  <a:tcPr marL="50800" marR="50800" marT="50800" marB="50800" anchor="ctr" anchorCtr="0" horzOverflow="overflow">
                    <a:lnT w="25400">
                      <a:solidFill>
                        <a:srgbClr val="FFFFFF"/>
                      </a:solidFill>
                      <a:miter lim="400000"/>
                    </a:lnT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Count of deaths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25400">
                      <a:solidFill>
                        <a:srgbClr val="FFFFFF"/>
                      </a:solidFill>
                      <a:miter lim="400000"/>
                    </a:lnT>
                    <a:solidFill>
                      <a:srgbClr val="000000"/>
                    </a:solidFill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0-4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&lt;0.1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368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5-11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8.7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6.5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&lt;0.1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235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12-15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5.1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4.7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&lt;0.1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274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16-17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2.8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&lt;0.1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274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18-29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16.4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21.7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0.8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5,677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30-39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13.5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16.9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1.8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13,182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40-49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12.3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14.4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29,766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50-64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19.2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18.5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17.6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131,158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65-74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9.6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6.7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22.1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164,615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75-84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4.9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3.3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193,171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5000">
                          <a:solidFill>
                            <a:srgbClr val="FFFFFF"/>
                          </a:solidFill>
                          <a:sym typeface="Helvetica"/>
                        </a:rPr>
                        <a:t>85+ Years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1.7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27.5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</a:rPr>
                        <a:t>204,845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69504">
                <a:tc>
                  <a:txBody>
                    <a:bodyPr/>
                    <a:lstStyle/>
                    <a:p>
                      <a:pPr defTabSz="914400">
                        <a:defRPr i="1" sz="5000"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3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Date generated: Thu Jan 27 2022 20:01:02 GMT-0500 (EST)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i="1" sz="10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i="1" sz="50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50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anoramic photo of two canoeists on a wide river with snowy mountains in the background" descr="Panoramic photo of two canoeists on a wide river with snowy mountains in th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9655" r="0" b="9655"/>
          <a:stretch>
            <a:fillRect/>
          </a:stretch>
        </p:blipFill>
        <p:spPr>
          <a:xfrm>
            <a:off x="2933700" y="891704"/>
            <a:ext cx="18542000" cy="8318501"/>
          </a:xfrm>
          <a:prstGeom prst="rect">
            <a:avLst/>
          </a:prstGeom>
        </p:spPr>
      </p:pic>
      <p:sp>
        <p:nvSpPr>
          <p:cNvPr id="154" name="Harming children to save socie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67715">
              <a:defRPr sz="10416"/>
            </a:lvl1pPr>
          </a:lstStyle>
          <a:p>
            <a:pPr/>
            <a:r>
              <a:t>Harming children to save society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Child looking through binoculars at a snowy mountain landscape" descr="Child looking through binoculars at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686" r="0" b="613"/>
          <a:stretch>
            <a:fillRect/>
          </a:stretch>
        </p:blipFill>
        <p:spPr>
          <a:xfrm>
            <a:off x="12496800" y="7162799"/>
            <a:ext cx="10185400" cy="5486401"/>
          </a:xfrm>
          <a:prstGeom prst="rect">
            <a:avLst/>
          </a:prstGeom>
        </p:spPr>
      </p:pic>
      <p:pic>
        <p:nvPicPr>
          <p:cNvPr id="157" name="Small rocky island covered with grass and surrounded by ocean with blue sky in the background" descr="Small rocky island covered with grass and surrounded by ocean with blue sky in the background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771"/>
          <a:stretch>
            <a:fillRect/>
          </a:stretch>
        </p:blipFill>
        <p:spPr>
          <a:xfrm>
            <a:off x="12496800" y="1066800"/>
            <a:ext cx="10185400" cy="5486400"/>
          </a:xfrm>
          <a:prstGeom prst="rect">
            <a:avLst/>
          </a:prstGeom>
        </p:spPr>
      </p:pic>
      <p:pic>
        <p:nvPicPr>
          <p:cNvPr id="158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0" r="0" b="15546"/>
          <a:stretch>
            <a:fillRect/>
          </a:stretch>
        </p:blipFill>
        <p:spPr>
          <a:xfrm>
            <a:off x="2407592" y="1102907"/>
            <a:ext cx="8570616" cy="1155121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7" grpId="3"/>
      <p:bldP build="whole" bldLvl="1" animBg="1" rev="0" advAuto="0" spid="158" grpId="1"/>
      <p:bldP build="whole" bldLvl="1" animBg="1" rev="0" advAuto="0" spid="156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anoramic photo of two canoeists on a wide river with snowy mountains in the background" descr="Panoramic photo of two canoeists on a wide river with snowy mountains in th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180473" y="891704"/>
            <a:ext cx="12048454" cy="8325791"/>
          </a:xfrm>
          <a:prstGeom prst="rect">
            <a:avLst/>
          </a:prstGeom>
        </p:spPr>
      </p:pic>
      <p:sp>
        <p:nvSpPr>
          <p:cNvPr id="161" name="Long Covid"/>
          <p:cNvSpPr txBox="1"/>
          <p:nvPr>
            <p:ph type="title"/>
          </p:nvPr>
        </p:nvSpPr>
        <p:spPr>
          <a:xfrm>
            <a:off x="2393960" y="9448800"/>
            <a:ext cx="19621501" cy="2006600"/>
          </a:xfrm>
          <a:prstGeom prst="rect">
            <a:avLst/>
          </a:prstGeom>
        </p:spPr>
        <p:txBody>
          <a:bodyPr/>
          <a:lstStyle/>
          <a:p>
            <a:pPr/>
            <a:r>
              <a:t>Long Covid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nfection vs virul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Infection vs virulence</a:t>
            </a:r>
          </a:p>
        </p:txBody>
      </p:sp>
      <p:sp>
        <p:nvSpPr>
          <p:cNvPr id="123" name="Virulence: “the relative capacity of a pathogen (such as a bacterium or virus) to overcome a host's defenses and cause disease or damage”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Virulence: “the relative capacity of a pathogen (such as a bacterium or virus) to overcome a host's defenses and cause disease or damage” </a:t>
            </a:r>
          </a:p>
          <a:p>
            <a:pPr/>
            <a:r>
              <a:t>Contagious: “transmissible by direct or indirect contact with an infected person”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_78842719_ebola_gallagher_blog_5.gif.jpeg" descr="_78842719_ebola_gallagher_blog_5.gif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8710" y="999162"/>
            <a:ext cx="15466580" cy="9634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ro.png" descr="r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78339" y="69423"/>
            <a:ext cx="19627322" cy="135771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Child looking through binoculars at a snowy mountain landscape" descr="Child looking through binoculars at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008" r="0" b="2008"/>
          <a:stretch>
            <a:fillRect/>
          </a:stretch>
        </p:blipFill>
        <p:spPr>
          <a:xfrm>
            <a:off x="12496800" y="7162800"/>
            <a:ext cx="10185400" cy="5486401"/>
          </a:xfrm>
          <a:prstGeom prst="rect">
            <a:avLst/>
          </a:prstGeom>
        </p:spPr>
      </p:pic>
      <p:pic>
        <p:nvPicPr>
          <p:cNvPr id="130" name="Small rocky island covered with grass and surrounded by ocean with blue sky in the background" descr="Small rocky island covered with grass and surrounded by ocean with blue sky in the background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2119" r="0" b="2119"/>
          <a:stretch>
            <a:fillRect/>
          </a:stretch>
        </p:blipFill>
        <p:spPr>
          <a:xfrm>
            <a:off x="12496800" y="1066800"/>
            <a:ext cx="10185400" cy="5486400"/>
          </a:xfrm>
          <a:prstGeom prst="rect">
            <a:avLst/>
          </a:prstGeom>
        </p:spPr>
      </p:pic>
      <p:pic>
        <p:nvPicPr>
          <p:cNvPr id="131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2216404" y="1071716"/>
            <a:ext cx="9156193" cy="115824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0" grpId="1"/>
      <p:bldP build="whole" bldLvl="1" animBg="1" rev="0" advAuto="0" spid="129" grpId="2"/>
      <p:bldP build="whole" bldLvl="1" animBg="1" rev="0" advAuto="0" spid="131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Child looking through binoculars at a snowy mountain landscape" descr="Child looking through binoculars at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9241" r="0" b="0"/>
          <a:stretch>
            <a:fillRect/>
          </a:stretch>
        </p:blipFill>
        <p:spPr>
          <a:xfrm>
            <a:off x="12496800" y="7162800"/>
            <a:ext cx="10185400" cy="5486400"/>
          </a:xfrm>
          <a:prstGeom prst="rect">
            <a:avLst/>
          </a:prstGeom>
        </p:spPr>
      </p:pic>
      <p:pic>
        <p:nvPicPr>
          <p:cNvPr id="134" name="Small rocky island covered with grass and surrounded by ocean with blue sky in the background" descr="Small rocky island covered with grass and surrounded by ocean with blue sky in the background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22168" b="0"/>
          <a:stretch>
            <a:fillRect/>
          </a:stretch>
        </p:blipFill>
        <p:spPr>
          <a:xfrm>
            <a:off x="13057500" y="1066800"/>
            <a:ext cx="9624701" cy="5486400"/>
          </a:xfrm>
          <a:prstGeom prst="rect">
            <a:avLst/>
          </a:prstGeom>
        </p:spPr>
      </p:pic>
      <p:pic>
        <p:nvPicPr>
          <p:cNvPr id="135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1701800" y="1770216"/>
            <a:ext cx="10185400" cy="101854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Child looking through binoculars at a snowy mountain landscape" descr="Child looking through binoculars at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119" r="0" b="2119"/>
          <a:stretch>
            <a:fillRect/>
          </a:stretch>
        </p:blipFill>
        <p:spPr>
          <a:xfrm>
            <a:off x="12496800" y="7162800"/>
            <a:ext cx="10185400" cy="5486400"/>
          </a:xfrm>
          <a:prstGeom prst="rect">
            <a:avLst/>
          </a:prstGeom>
        </p:spPr>
      </p:pic>
      <p:pic>
        <p:nvPicPr>
          <p:cNvPr id="138" name="Small rocky island covered with grass and surrounded by ocean with blue sky in the background" descr="Small rocky island covered with grass and surrounded by ocean with blue sky in the background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9589" r="0" b="9589"/>
          <a:stretch>
            <a:fillRect/>
          </a:stretch>
        </p:blipFill>
        <p:spPr>
          <a:xfrm>
            <a:off x="12496800" y="1066800"/>
            <a:ext cx="10185400" cy="5486400"/>
          </a:xfrm>
          <a:prstGeom prst="rect">
            <a:avLst/>
          </a:prstGeom>
        </p:spPr>
      </p:pic>
      <p:pic>
        <p:nvPicPr>
          <p:cNvPr id="139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7356" r="0" b="7356"/>
          <a:stretch>
            <a:fillRect/>
          </a:stretch>
        </p:blipFill>
        <p:spPr>
          <a:xfrm>
            <a:off x="1701800" y="1071716"/>
            <a:ext cx="10185400" cy="115824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Child looking through binoculars at a snowy mountain landscape" descr="Child looking through binoculars at a snowy mountain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4249"/>
          <a:stretch>
            <a:fillRect/>
          </a:stretch>
        </p:blipFill>
        <p:spPr>
          <a:xfrm>
            <a:off x="12496800" y="7162800"/>
            <a:ext cx="10185400" cy="5486400"/>
          </a:xfrm>
          <a:prstGeom prst="rect">
            <a:avLst/>
          </a:prstGeom>
        </p:spPr>
      </p:pic>
      <p:pic>
        <p:nvPicPr>
          <p:cNvPr id="142" name="Small rocky island covered with grass and surrounded by ocean with blue sky in the background" descr="Small rocky island covered with grass and surrounded by ocean with blue sky in the background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4493374" y="1066800"/>
            <a:ext cx="6192253" cy="5486400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43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17023" t="0" r="17023" b="0"/>
          <a:stretch>
            <a:fillRect/>
          </a:stretch>
        </p:blipFill>
        <p:spPr>
          <a:xfrm>
            <a:off x="1701800" y="1071716"/>
            <a:ext cx="10185400" cy="115824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risis Standards of C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Crisis Standards of Care</a:t>
            </a:r>
          </a:p>
        </p:txBody>
      </p:sp>
      <p:sp>
        <p:nvSpPr>
          <p:cNvPr id="146" name="https://nbclim-f.akamaihd.net/i/Prod/NBCU_LM_VMS/295/247/DIT_NAT_TOS_NEWS_CRISIS_STANDARDS_OF_CARE_EXPLAINER_2021-01-05_FH__,852972,123175,418263,867033,296693,920860,.mp4.csmil/master.m3u8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https://nbclim-f.akamaihd.net/i/Prod/NBCU_LM_VMS/295/247/DIT_NAT_TOS_NEWS_CRISIS_STANDARDS_OF_CARE_EXPLAINER_2021-01-05_FH__,852972,123175,418263,867033,296693,920860,.mp4.csmil/master.m3u8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